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3" r:id="rId5"/>
    <p:sldId id="774" r:id="rId6"/>
    <p:sldId id="735" r:id="rId7"/>
    <p:sldId id="775" r:id="rId8"/>
    <p:sldId id="795" r:id="rId9"/>
    <p:sldId id="796" r:id="rId10"/>
    <p:sldId id="745" r:id="rId11"/>
    <p:sldId id="798" r:id="rId12"/>
    <p:sldId id="799" r:id="rId13"/>
    <p:sldId id="800" r:id="rId14"/>
    <p:sldId id="801" r:id="rId15"/>
    <p:sldId id="815" r:id="rId16"/>
    <p:sldId id="821" r:id="rId17"/>
    <p:sldId id="820" r:id="rId18"/>
    <p:sldId id="826" r:id="rId19"/>
    <p:sldId id="827" r:id="rId20"/>
    <p:sldId id="855" r:id="rId21"/>
    <p:sldId id="856" r:id="rId22"/>
    <p:sldId id="772" r:id="rId23"/>
    <p:sldId id="843" r:id="rId24"/>
    <p:sldId id="788" r:id="rId25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775"/>
            <p14:sldId id="795"/>
            <p14:sldId id="796"/>
          </p14:sldIdLst>
        </p14:section>
        <p14:section name="Desenho e Simulação dos Circuitos Eletrónicos" id="{CAC63CF5-F5C2-45A4-B351-A3FA2419C3D2}">
          <p14:sldIdLst>
            <p14:sldId id="745"/>
            <p14:sldId id="798"/>
            <p14:sldId id="799"/>
            <p14:sldId id="800"/>
            <p14:sldId id="801"/>
            <p14:sldId id="815"/>
          </p14:sldIdLst>
        </p14:section>
        <p14:section name="Circuito Mecânico implementado" id="{70E7A96F-93DE-4AEF-B797-31813323A78D}">
          <p14:sldIdLst>
            <p14:sldId id="821"/>
            <p14:sldId id="820"/>
          </p14:sldIdLst>
        </p14:section>
        <p14:section name="Resultados Experimentais" id="{C38B30FE-9F5B-424D-8763-EC8BE8A629F4}">
          <p14:sldIdLst>
            <p14:sldId id="826"/>
            <p14:sldId id="827"/>
            <p14:sldId id="855"/>
            <p14:sldId id="856"/>
          </p14:sldIdLst>
        </p14:section>
        <p14:section name="Conclusões" id="{20A5A5DD-52C9-4A7B-9AE1-833494410BB9}">
          <p14:sldIdLst>
            <p14:sldId id="772"/>
            <p14:sldId id="843"/>
            <p14:sldId id="788"/>
          </p14:sldIdLst>
        </p14:section>
        <p14:section name="Referencias" id="{4F6817DF-A9A6-4B87-B3D7-66A56069FD6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7082"/>
    <a:srgbClr val="962118"/>
    <a:srgbClr val="016E8C"/>
    <a:srgbClr val="F4E8E7"/>
    <a:srgbClr val="0BC9FD"/>
    <a:srgbClr val="FDFEE8"/>
    <a:srgbClr val="FDFED2"/>
    <a:srgbClr val="F2C09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4" autoAdjust="0"/>
    <p:restoredTop sz="81508" autoAdjust="0"/>
  </p:normalViewPr>
  <p:slideViewPr>
    <p:cSldViewPr>
      <p:cViewPr varScale="1">
        <p:scale>
          <a:sx n="93" d="100"/>
          <a:sy n="93" d="100"/>
        </p:scale>
        <p:origin x="1206" y="66"/>
      </p:cViewPr>
      <p:guideLst>
        <p:guide orient="horz" pos="424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540"/>
    </p:cViewPr>
  </p:sorterViewPr>
  <p:notesViewPr>
    <p:cSldViewPr showGuides="1">
      <p:cViewPr varScale="1">
        <p:scale>
          <a:sx n="49" d="100"/>
          <a:sy n="49" d="100"/>
        </p:scale>
        <p:origin x="-2970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Numero de Horas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ED-4ECB-BDA4-BB3C052FCA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7ED-4ECB-BDA4-BB3C052FCA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ED-4ECB-BDA4-BB3C052FCA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ED-4ECB-BDA4-BB3C052FCAA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ED-4ECB-BDA4-BB3C052FCAA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7ED-4ECB-BDA4-BB3C052FCA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7ED-4ECB-BDA4-BB3C052FCAA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7ED-4ECB-BDA4-BB3C052FCAA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7ED-4ECB-BDA4-BB3C052FCAA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7ED-4ECB-BDA4-BB3C052FCAA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7ED-4ECB-BDA4-BB3C052FCAA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7ED-4ECB-BDA4-BB3C052FCAA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Bruno Silva</c:v>
                </c:pt>
                <c:pt idx="1">
                  <c:v>Diogo Fernandes</c:v>
                </c:pt>
                <c:pt idx="2">
                  <c:v>Duarte Rodrigues</c:v>
                </c:pt>
                <c:pt idx="3">
                  <c:v>Francisco Salgado</c:v>
                </c:pt>
                <c:pt idx="4">
                  <c:v>João Miranda</c:v>
                </c:pt>
                <c:pt idx="5">
                  <c:v>José  Abreu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180</c:v>
                </c:pt>
                <c:pt idx="1">
                  <c:v>180</c:v>
                </c:pt>
                <c:pt idx="2">
                  <c:v>180</c:v>
                </c:pt>
                <c:pt idx="3">
                  <c:v>180</c:v>
                </c:pt>
                <c:pt idx="4">
                  <c:v>180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D-4ECB-BDA4-BB3C052FCAA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22/06/2021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22/06/2021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Francisco</a:t>
            </a:r>
          </a:p>
          <a:p>
            <a:pPr marL="171450" indent="-171450">
              <a:buFontTx/>
              <a:buChar char="-"/>
            </a:pPr>
            <a:r>
              <a:rPr lang="pt-PT" dirty="0"/>
              <a:t>Apresentação da situação atual</a:t>
            </a:r>
          </a:p>
          <a:p>
            <a:pPr marL="171450" indent="-171450">
              <a:buFontTx/>
              <a:buChar char="-"/>
            </a:pPr>
            <a:r>
              <a:rPr lang="pt-PT" dirty="0"/>
              <a:t>Falar do gráfico</a:t>
            </a:r>
          </a:p>
          <a:p>
            <a:pPr marL="171450" indent="-171450">
              <a:buFontTx/>
              <a:buChar char="-"/>
            </a:pPr>
            <a:r>
              <a:rPr lang="pt-PT" dirty="0"/>
              <a:t>Referir os problemas devido à situação atual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5349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Francisco</a:t>
            </a:r>
          </a:p>
          <a:p>
            <a:pPr marL="171450" indent="-171450">
              <a:buFontTx/>
              <a:buChar char="-"/>
            </a:pPr>
            <a:r>
              <a:rPr lang="pt-PT" dirty="0"/>
              <a:t>Apresentação da situação atual</a:t>
            </a:r>
          </a:p>
          <a:p>
            <a:pPr marL="171450" indent="-171450">
              <a:buFontTx/>
              <a:buChar char="-"/>
            </a:pPr>
            <a:r>
              <a:rPr lang="pt-PT" dirty="0"/>
              <a:t>Falar do gráfico</a:t>
            </a:r>
          </a:p>
          <a:p>
            <a:pPr marL="171450" indent="-171450">
              <a:buFontTx/>
              <a:buChar char="-"/>
            </a:pPr>
            <a:r>
              <a:rPr lang="pt-PT" dirty="0"/>
              <a:t>Referir os problemas devido à situação atual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547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64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DESENHO e 3D - </a:t>
            </a:r>
            <a:r>
              <a:rPr lang="pt-PT" b="1" dirty="0" err="1"/>
              <a:t>Autocad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962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5664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763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511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83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9607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b="1" dirty="0"/>
              <a:t>..algumas conclusões do projeto -&gt;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317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926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9287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Como trabalhamos todos juntos e em grupo temos despendido por cada um o mesmo. </a:t>
            </a:r>
          </a:p>
          <a:p>
            <a:endParaRPr lang="pt-PT" dirty="0"/>
          </a:p>
          <a:p>
            <a:r>
              <a:rPr lang="pt-PT" strike="sngStrike" dirty="0"/>
              <a:t>-demonstra união, disciplina e empenho do grupo.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76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266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965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i="0" dirty="0">
              <a:solidFill>
                <a:srgbClr val="DCDDDE"/>
              </a:solidFill>
              <a:effectLst/>
              <a:latin typeface="Whitney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447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44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17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- REFERIR O QUE É CADA BLOCO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44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Francisco</a:t>
            </a:r>
          </a:p>
          <a:p>
            <a:pPr marL="171450" indent="-171450">
              <a:buFontTx/>
              <a:buChar char="-"/>
            </a:pPr>
            <a:r>
              <a:rPr lang="pt-PT" dirty="0"/>
              <a:t>Apresentação da situação atual</a:t>
            </a:r>
          </a:p>
          <a:p>
            <a:pPr marL="171450" indent="-171450">
              <a:buFontTx/>
              <a:buChar char="-"/>
            </a:pPr>
            <a:r>
              <a:rPr lang="pt-PT" dirty="0"/>
              <a:t>Falar do gráfico</a:t>
            </a:r>
          </a:p>
          <a:p>
            <a:pPr marL="171450" indent="-171450">
              <a:buFontTx/>
              <a:buChar char="-"/>
            </a:pPr>
            <a:r>
              <a:rPr lang="pt-PT" dirty="0"/>
              <a:t>Referir os problemas devido à situação atual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965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 dirty="0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3071664" y="3345117"/>
            <a:ext cx="2664296" cy="1512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Bruno Silva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Diogo Fernandes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Duarte Rodrigues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Francisco Salgado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João Miranda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José Abreu</a:t>
            </a:r>
          </a:p>
          <a:p>
            <a:pPr algn="ctr">
              <a:lnSpc>
                <a:spcPts val="2000"/>
              </a:lnSpc>
            </a:pPr>
            <a:endParaRPr lang="pt-PT" sz="2000" b="1" dirty="0">
              <a:solidFill>
                <a:srgbClr val="0B666B"/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3" y="2636912"/>
            <a:ext cx="8069698" cy="708205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PT" sz="2400" b="1" dirty="0"/>
              <a:t>Digital </a:t>
            </a:r>
            <a:r>
              <a:rPr lang="pt-PT" sz="2400" b="1" dirty="0" err="1"/>
              <a:t>Waiter</a:t>
            </a:r>
            <a:r>
              <a:rPr lang="pt-PT" sz="2400" b="1" dirty="0"/>
              <a:t> Robot – 19 (DWR-19)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23 de junho de 2021 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479376" y="5373216"/>
            <a:ext cx="2304256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98BD3B"/>
                </a:solidFill>
              </a:rPr>
              <a:t>Orientador:</a:t>
            </a:r>
          </a:p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0B666B"/>
                </a:solidFill>
              </a:rPr>
              <a:t>Professor Luís Barros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5553910" y="3326725"/>
            <a:ext cx="3990469" cy="1620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a88289@alunos.uminho.pt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a88262@alunos.uminho.pt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a88259@alunos.uminho.pt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a88231@alunos.uminho.pt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a88237@alunos.uminho.pt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a88218@alunos.uminho.pt</a:t>
            </a: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5AA9309-4B78-414B-88CC-BD7510BC4F61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45142" y="949157"/>
            <a:ext cx="4930778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Disposição Inicial dos Circuitos Eletrónicos</a:t>
            </a:r>
          </a:p>
        </p:txBody>
      </p:sp>
      <p:pic>
        <p:nvPicPr>
          <p:cNvPr id="11" name="Imagem 10" descr="Uma imagem com eletrónica&#10;&#10;Descrição gerada automaticamente">
            <a:extLst>
              <a:ext uri="{FF2B5EF4-FFF2-40B4-BE49-F238E27FC236}">
                <a16:creationId xmlns:a16="http://schemas.microsoft.com/office/drawing/2014/main" id="{EB981F37-A378-4EB3-84C9-E5AAD3433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9333" y="978446"/>
            <a:ext cx="4792808" cy="639041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6C86D4-BA2B-4D3F-9A8A-CECD3642EB74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5010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1996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i="1" dirty="0" err="1">
                <a:solidFill>
                  <a:srgbClr val="016E8C"/>
                </a:solidFill>
              </a:rPr>
              <a:t>Shield</a:t>
            </a:r>
            <a:endParaRPr lang="pt-PT" sz="2000" i="1" dirty="0">
              <a:solidFill>
                <a:srgbClr val="016E8C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3AF2BD-FA4A-4AC9-B637-6F1D56883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4" t="4850" r="7972" b="1701"/>
          <a:stretch/>
        </p:blipFill>
        <p:spPr bwMode="auto">
          <a:xfrm rot="5400000">
            <a:off x="3428217" y="-182999"/>
            <a:ext cx="5335565" cy="79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844F11-1D57-4415-B87B-BEAA5A9A9E9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27702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Circuito de Alimentação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06CC7FF-EFD8-4C56-BE17-F100411AE3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306133"/>
            <a:ext cx="8085198" cy="294592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84B3CA-6FB5-4D6E-B117-41E69ACB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543" y="1303139"/>
            <a:ext cx="2001298" cy="20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2A5768C-45E7-4B9B-9809-E38A82B4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24" y="4004633"/>
            <a:ext cx="2428775" cy="24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98EA048-F028-4C04-BE51-91204B488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344" y="1605937"/>
            <a:ext cx="2349230" cy="234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97C61F6-8C17-4C3B-B506-101DE1F6C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41310" r="24578" b="42328"/>
          <a:stretch/>
        </p:blipFill>
        <p:spPr bwMode="auto">
          <a:xfrm>
            <a:off x="1379558" y="5551916"/>
            <a:ext cx="2608433" cy="8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442163B-93DC-4960-9604-9B412898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4165051"/>
            <a:ext cx="2608433" cy="260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341ABBD-ADAE-42D7-8185-ED4F02BDC677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258534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4BD554-A766-48BE-B60B-EBFA8EE78443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Desenho do Encapsulamento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4DE3D2-6179-4214-8C1C-06B0C70BBDC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51887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1475791" y="350100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superior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4932175" y="3478145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inferior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6F1501E-45A4-4799-8803-57AA453909DB}"/>
              </a:ext>
            </a:extLst>
          </p:cNvPr>
          <p:cNvSpPr txBox="1">
            <a:spLocks noChangeArrowheads="1"/>
          </p:cNvSpPr>
          <p:nvPr/>
        </p:nvSpPr>
        <p:spPr>
          <a:xfrm>
            <a:off x="8460567" y="350100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lateral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4A662563-6903-4292-9605-F7217AC2CE80}"/>
              </a:ext>
            </a:extLst>
          </p:cNvPr>
          <p:cNvSpPr txBox="1">
            <a:spLocks noChangeArrowheads="1"/>
          </p:cNvSpPr>
          <p:nvPr/>
        </p:nvSpPr>
        <p:spPr>
          <a:xfrm>
            <a:off x="6871580" y="6135284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traseira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5609EFF5-FAB9-4B77-BAA5-63A7DF80E1D0}"/>
              </a:ext>
            </a:extLst>
          </p:cNvPr>
          <p:cNvSpPr txBox="1">
            <a:spLocks noChangeArrowheads="1"/>
          </p:cNvSpPr>
          <p:nvPr/>
        </p:nvSpPr>
        <p:spPr>
          <a:xfrm>
            <a:off x="3200117" y="6142441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frontal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B6C70DA-4FBC-4DC1-B161-33CEB829CE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99456" y="1605937"/>
            <a:ext cx="2364119" cy="18722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DBAA0F-0DB3-4D9A-B540-18AADFE88E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67983" y="1556791"/>
            <a:ext cx="2364121" cy="18722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79EA3CD-53CF-4AED-B1FA-C135B69A00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90445" y="1653793"/>
            <a:ext cx="2886075" cy="177520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FFB9E81-4231-4517-8585-B5866979581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740274" y="4221088"/>
            <a:ext cx="2731585" cy="18722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0176E27-2EFB-4280-8DBE-7E60966713D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91641" y="4176844"/>
            <a:ext cx="2534943" cy="191645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3F13C32-4E4D-4A8D-925E-7CC8FB82D21C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37317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9736" y="1286176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Resultados Experimentais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EF3678-ABAF-4646-AEFB-4DFEBC11E43A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55587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Teste de perturbação ao controlador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694C18-F140-401E-91F5-FC98BBF4CF0D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pic>
        <p:nvPicPr>
          <p:cNvPr id="7" name="DWR-19 _ Teste de perturbação">
            <a:hlinkClick r:id="" action="ppaction://media"/>
            <a:extLst>
              <a:ext uri="{FF2B5EF4-FFF2-40B4-BE49-F238E27FC236}">
                <a16:creationId xmlns:a16="http://schemas.microsoft.com/office/drawing/2014/main" id="{182EE9C4-DF26-4F04-96EF-03C359E23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868" y="1605937"/>
            <a:ext cx="8472264" cy="47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Rotas pré-programadas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ECAC17-09F4-4E52-BCC1-9E8D208EFE8F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pic>
        <p:nvPicPr>
          <p:cNvPr id="2" name="DWR-19 _ Rotas programadas">
            <a:hlinkClick r:id="" action="ppaction://media"/>
            <a:extLst>
              <a:ext uri="{FF2B5EF4-FFF2-40B4-BE49-F238E27FC236}">
                <a16:creationId xmlns:a16="http://schemas.microsoft.com/office/drawing/2014/main" id="{CBF82C9A-48C2-4C8D-9419-2A4888D006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200" y="1573524"/>
            <a:ext cx="8473600" cy="47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35182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Remoto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2A9C4B-037B-4A30-B2D3-AC8287173FA2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pic>
        <p:nvPicPr>
          <p:cNvPr id="2" name="DWR-19 _ Controlo Remoto">
            <a:hlinkClick r:id="" action="ppaction://media"/>
            <a:extLst>
              <a:ext uri="{FF2B5EF4-FFF2-40B4-BE49-F238E27FC236}">
                <a16:creationId xmlns:a16="http://schemas.microsoft.com/office/drawing/2014/main" id="{5D9D8E36-7073-46DF-AD50-7EAFF56D3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200" y="1605937"/>
            <a:ext cx="8473600" cy="47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Conclusão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Trabalho Futuro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Conclusões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80A16F-20F9-40D9-BB32-0BB44865570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 dirty="0"/>
              <a:t>Organização DA APRESENTAÇÃO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819296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Introdução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O DWR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Circuito Mecânico Implementado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Resultados Experimentais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Conclusões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Referências Bibliográficas</a:t>
            </a: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4EFCFE-4015-4C23-83E2-2A2348139457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220780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Trabalho Futuro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Unidade de Controlo;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Controlo remoto com o auxilio de uma câmara.</a:t>
            </a:r>
          </a:p>
        </p:txBody>
      </p:sp>
      <p:pic>
        <p:nvPicPr>
          <p:cNvPr id="5122" name="Picture 2" descr="OV7670 Camera Module">
            <a:extLst>
              <a:ext uri="{FF2B5EF4-FFF2-40B4-BE49-F238E27FC236}">
                <a16:creationId xmlns:a16="http://schemas.microsoft.com/office/drawing/2014/main" id="{A6443B9A-FFC4-43E0-A46B-DC698701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545448"/>
            <a:ext cx="5256408" cy="5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3CE8F4-D998-46DE-8AAE-2F6ED46D3EB2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21283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3053DCC-82EF-48AA-A274-9A2DB4CD2DC4}"/>
              </a:ext>
            </a:extLst>
          </p:cNvPr>
          <p:cNvGraphicFramePr/>
          <p:nvPr/>
        </p:nvGraphicFramePr>
        <p:xfrm>
          <a:off x="6600056" y="1901216"/>
          <a:ext cx="4608512" cy="349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Distribuição de horas por membro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E7CCCD97-9227-4689-958B-19235E2B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71570"/>
              </p:ext>
            </p:extLst>
          </p:nvPr>
        </p:nvGraphicFramePr>
        <p:xfrm>
          <a:off x="767408" y="2339213"/>
          <a:ext cx="5483318" cy="3053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148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347317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Nome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Número de Horas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Bruno Silva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Diogo Fernandes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Duarte Rodrigues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Francisco Salgado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João Miranda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José Abreu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523460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C5EC2C5C-7CF7-4EC2-B5B4-1276325FEB2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Introdução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Descrição do Problema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Soluções e Proposta de Produto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Planeamento</a:t>
            </a:r>
          </a:p>
          <a:p>
            <a:endParaRPr lang="pt-PT" sz="2400" b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81E72A-54BE-463F-8384-B483ECAED3FA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Aumento considerável do número de casos e internamentos devido à Covid-19.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85587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Descrição do Problema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25B86A-3AAB-40D5-8853-043AEAE4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2492896"/>
            <a:ext cx="5502711" cy="36890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6F0F912-0A41-405A-9017-2992E0D7EC84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33F6776A-F731-4D6E-A614-46718F76DF9B}"/>
              </a:ext>
            </a:extLst>
          </p:cNvPr>
          <p:cNvSpPr txBox="1">
            <a:spLocks/>
          </p:cNvSpPr>
          <p:nvPr/>
        </p:nvSpPr>
        <p:spPr>
          <a:xfrm>
            <a:off x="3664982" y="6201938"/>
            <a:ext cx="4519249" cy="519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Gráfico do número de internamentos versus internamentos UCI, por dia, devido ao COVID-19 , 2021 [1]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15456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Automatização de um hospital;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Diminuição de contactos interpessoais;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Fornecer bens essenciais aos paciente.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41571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Objetivos</a:t>
            </a:r>
          </a:p>
        </p:txBody>
      </p:sp>
      <p:pic>
        <p:nvPicPr>
          <p:cNvPr id="6146" name="Picture 2" descr="Resultado de imagem para little peanut robo">
            <a:extLst>
              <a:ext uri="{FF2B5EF4-FFF2-40B4-BE49-F238E27FC236}">
                <a16:creationId xmlns:a16="http://schemas.microsoft.com/office/drawing/2014/main" id="{B63618DC-D578-44DD-9839-0D7DA8DA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32" y="1822512"/>
            <a:ext cx="388903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701FB7-9A9C-4331-B5BB-D9FAD5FBFEF1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8F74EBC-D8FE-48A3-A3DD-F2D29172D3AA}"/>
              </a:ext>
            </a:extLst>
          </p:cNvPr>
          <p:cNvSpPr txBox="1">
            <a:spLocks/>
          </p:cNvSpPr>
          <p:nvPr/>
        </p:nvSpPr>
        <p:spPr>
          <a:xfrm>
            <a:off x="6729232" y="5094581"/>
            <a:ext cx="2809728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Little </a:t>
            </a:r>
            <a:r>
              <a:rPr lang="pt-PT" sz="1600" dirty="0" err="1"/>
              <a:t>Peanut</a:t>
            </a:r>
            <a:r>
              <a:rPr lang="pt-PT" sz="1600" dirty="0"/>
              <a:t>, 2020 [2]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97644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60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Robô seguidor de linha que distribui bens essenciais quarto a quarto, num hospital.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Proposta de Produto</a:t>
            </a:r>
          </a:p>
        </p:txBody>
      </p:sp>
      <p:pic>
        <p:nvPicPr>
          <p:cNvPr id="6" name="Imagem 5" descr="Uma imagem com texto, carrinho de mão, caixa&#10;&#10;Descrição gerada automaticamente">
            <a:extLst>
              <a:ext uri="{FF2B5EF4-FFF2-40B4-BE49-F238E27FC236}">
                <a16:creationId xmlns:a16="http://schemas.microsoft.com/office/drawing/2014/main" id="{C44B60BF-7A90-4897-A308-5DEE4387A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4" r="14888"/>
          <a:stretch/>
        </p:blipFill>
        <p:spPr>
          <a:xfrm>
            <a:off x="4799856" y="2600733"/>
            <a:ext cx="5621060" cy="379801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C3E8D06-FCD8-48D5-8292-BB8BB64B7179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3366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O DWR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Visão Geral do Sistema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Módulos e Sensores utilizados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i="1" dirty="0" err="1">
                <a:latin typeface="Trebuchet MS" panose="020B0603020202020204" pitchFamily="34" charset="0"/>
              </a:rPr>
              <a:t>Shield</a:t>
            </a:r>
            <a:endParaRPr lang="pt-PT" sz="2400" b="1" i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Circuitos de Alimentação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CBA899-28C7-455F-8786-DC0E195F086C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11438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2321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Diagrama de blocos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6CEBC39-EBA3-4D6A-A3D8-B1BEF0D9A8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"/>
          <a:stretch/>
        </p:blipFill>
        <p:spPr>
          <a:xfrm>
            <a:off x="1061160" y="1920026"/>
            <a:ext cx="10141686" cy="4380999"/>
          </a:xfrm>
          <a:prstGeom prst="rect">
            <a:avLst/>
          </a:prstGeom>
        </p:spPr>
      </p:pic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9E7752CD-32C0-4FAB-A8F2-9F2E89EE7136}"/>
              </a:ext>
            </a:extLst>
          </p:cNvPr>
          <p:cNvSpPr/>
          <p:nvPr/>
        </p:nvSpPr>
        <p:spPr>
          <a:xfrm>
            <a:off x="623391" y="1833566"/>
            <a:ext cx="11017225" cy="4553920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72369B3-1D1E-4A82-A605-162F79B83598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69349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 de linha;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 de obstáculos;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Módulo RFID;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Bluetooth.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79198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Módulos e Sensores Utilizados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E69101-3E16-46B9-AE67-EF97B439035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7868" y="1680557"/>
            <a:ext cx="4368058" cy="956355"/>
          </a:xfrm>
          <a:prstGeom prst="rect">
            <a:avLst/>
          </a:prstGeom>
          <a:noFill/>
        </p:spPr>
      </p:pic>
      <p:pic>
        <p:nvPicPr>
          <p:cNvPr id="1026" name="Picture 2" descr="Distance Measuring Sensor, Optoelectronic, 300 mm, Analogue, 4.5 V to 5.5 V">
            <a:extLst>
              <a:ext uri="{FF2B5EF4-FFF2-40B4-BE49-F238E27FC236}">
                <a16:creationId xmlns:a16="http://schemas.microsoft.com/office/drawing/2014/main" id="{7C121366-FCB8-43BC-943F-D4093421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26" y="2026521"/>
            <a:ext cx="2709687" cy="19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e o Módulo Bluetooth HC-05 • AranaCorp">
            <a:extLst>
              <a:ext uri="{FF2B5EF4-FFF2-40B4-BE49-F238E27FC236}">
                <a16:creationId xmlns:a16="http://schemas.microsoft.com/office/drawing/2014/main" id="{C418F227-1452-499C-B5A5-C18A5CE1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57" y="3982974"/>
            <a:ext cx="2253610" cy="225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FID-RC522 - Cartão RFID e leitor 13,56Mhz">
            <a:extLst>
              <a:ext uri="{FF2B5EF4-FFF2-40B4-BE49-F238E27FC236}">
                <a16:creationId xmlns:a16="http://schemas.microsoft.com/office/drawing/2014/main" id="{637D1E8E-EFA6-481A-B471-E4659DA0C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0" t="23968" r="12389" b="25939"/>
          <a:stretch/>
        </p:blipFill>
        <p:spPr bwMode="auto">
          <a:xfrm>
            <a:off x="3090024" y="3273552"/>
            <a:ext cx="2320317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B764F4-F3AA-46BE-B8E2-5BC8D317E4CC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962530306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BF703CA983FF4EAE546D2815171BF3" ma:contentTypeVersion="7" ma:contentTypeDescription="Criar um novo documento." ma:contentTypeScope="" ma:versionID="c6c17714c613c6e0fa672df34924afcc">
  <xsd:schema xmlns:xsd="http://www.w3.org/2001/XMLSchema" xmlns:xs="http://www.w3.org/2001/XMLSchema" xmlns:p="http://schemas.microsoft.com/office/2006/metadata/properties" xmlns:ns2="221af34d-f2aa-48e5-926f-3136f47e270b" targetNamespace="http://schemas.microsoft.com/office/2006/metadata/properties" ma:root="true" ma:fieldsID="280a5c8e84ad7891f61b58f33685ac61" ns2:_="">
    <xsd:import namespace="221af34d-f2aa-48e5-926f-3136f47e27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af34d-f2aa-48e5-926f-3136f47e27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4BCF7B-19B0-4F1C-A0AC-2F4E592DCDD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4a7aa59-eed9-47bd-b709-4f7f606125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E6AE14D-DB95-4B5B-8802-DCE1E6384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af34d-f2aa-48e5-926f-3136f47e27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21270</TotalTime>
  <Words>555</Words>
  <Application>Microsoft Office PowerPoint</Application>
  <PresentationFormat>Ecrã Panorâmico</PresentationFormat>
  <Paragraphs>184</Paragraphs>
  <Slides>21</Slides>
  <Notes>21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7" baseType="lpstr">
      <vt:lpstr>Arial</vt:lpstr>
      <vt:lpstr>Calibri</vt:lpstr>
      <vt:lpstr>Trebuchet MS</vt:lpstr>
      <vt:lpstr>Whitney</vt:lpstr>
      <vt:lpstr>Wingdings</vt:lpstr>
      <vt:lpstr>Modelo-Apresentacao-ER</vt:lpstr>
      <vt:lpstr>Apresentação do PowerPoint</vt:lpstr>
      <vt:lpstr>Organização DA APRESENTAÇÃO</vt:lpstr>
      <vt:lpstr>Apresentação do PowerPoint</vt:lpstr>
      <vt:lpstr>Introdução</vt:lpstr>
      <vt:lpstr>Introdução</vt:lpstr>
      <vt:lpstr>Introdução</vt:lpstr>
      <vt:lpstr>Apresentação do PowerPoint</vt:lpstr>
      <vt:lpstr>Desenho e Simulação dos Circuitos Eletrónicos</vt:lpstr>
      <vt:lpstr>Introdução</vt:lpstr>
      <vt:lpstr>Introdução</vt:lpstr>
      <vt:lpstr>Introdução</vt:lpstr>
      <vt:lpstr>Desenho e Simulação dos Circuitos Eletrónicos</vt:lpstr>
      <vt:lpstr>Apresentação do PowerPoint</vt:lpstr>
      <vt:lpstr>Circuito Mecânico implementado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duarte miguel</cp:lastModifiedBy>
  <cp:revision>1180</cp:revision>
  <cp:lastPrinted>2011-03-01T16:49:11Z</cp:lastPrinted>
  <dcterms:created xsi:type="dcterms:W3CDTF">2011-04-11T10:10:10Z</dcterms:created>
  <dcterms:modified xsi:type="dcterms:W3CDTF">2021-06-22T19:02:49Z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0x0101004DBF703CA983FF4EAE546D2815171BF3</vt:lpwstr>
  </property>
</Properties>
</file>